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79" r:id="rId2"/>
    <p:sldId id="299" r:id="rId3"/>
    <p:sldId id="305" r:id="rId4"/>
    <p:sldId id="290" r:id="rId5"/>
    <p:sldId id="293" r:id="rId6"/>
    <p:sldId id="300" r:id="rId7"/>
    <p:sldId id="303" r:id="rId8"/>
    <p:sldId id="301" r:id="rId9"/>
  </p:sldIdLst>
  <p:sldSz cx="9144000" cy="6858000" type="screen4x3"/>
  <p:notesSz cx="10059988" cy="6858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4198"/>
    <a:srgbClr val="40F715"/>
    <a:srgbClr val="000000"/>
    <a:srgbClr val="ADF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28" autoAdjust="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E7789FE-AD7C-4A88-8CCF-0262229243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5D602E-434E-4CEE-808F-9D5F4B5B83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97538" y="0"/>
            <a:ext cx="4360862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5B0082D-2491-42E7-B5CA-29F491813422}" type="datetimeFigureOut">
              <a:rPr lang="fr-FR"/>
              <a:pPr>
                <a:defRPr/>
              </a:pPr>
              <a:t>11/09/2021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CC77B0-73F6-41B9-96F7-BE7DA1FACC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5927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E85241-6FBA-4493-B915-86185BAC40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97538" y="6513513"/>
            <a:ext cx="4360862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E48240B-18E2-45F1-B471-0D8F4E0C22C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FEAAB1-EF95-4156-86FC-717624DCBB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71640C-9542-4D4E-BF50-6B6EA67748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396A90-6E04-42BE-ABD7-701B1D61FC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C4C76-20CF-4CB0-BBE4-C4FD504FFF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226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ACC545-D5F6-4B71-92E3-77ACF30933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5C4290-471C-4394-99AB-2524E985F9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625CEE-81B2-4788-BA22-E34566F08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82116D-C961-4437-AA17-C38AE1ED57D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618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94091F-C1C8-4755-ACDC-99E4187389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267683-563C-435E-AA03-63B128A192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3584D6-98B1-4BAB-A51C-3EC8859C25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55ED17-1EF2-46CB-9EB3-76733BC4235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0856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C22A506-8435-4531-B618-1E321370B1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2B8339C-1427-4A75-9906-CFA4D56C4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E154444-553E-4376-969B-78AA78E65A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25248-637E-40EB-BA2A-08079F0BAA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872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9585A8-EB79-4BB5-B816-C52CAF24EA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C19A2F-9774-498B-B54B-80443A6831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7C6D67-342F-4BB3-8C21-430E78352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DCD4C3-316E-4424-A39C-2D9C7009E83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9214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1DDD12-7CC7-4A75-8BA2-4C9B290231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99329B-857E-4BC4-B172-428411AAD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BE8804-2EF8-4346-85E3-101BDEE7B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214A-3AA8-4D93-B6B1-91C234D5F5E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1439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3F220C-FB0C-433A-A2CB-02BB8105BB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CBE669-7379-4509-94D9-7814C9506D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05BD6F-E738-44D9-9247-701612FE84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A062B3-977E-455C-BE60-7909D5705FE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3048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31B4F6-0551-4959-A296-BF5E0D7A55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DAB28A7-40DF-4924-808C-45E9885955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3BBBA4A-5E5B-4E7A-8C7A-238850DA37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9F4D58-AFF8-4EB0-AD37-9381DB63B7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923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F330B1-0AC6-42FB-B1B6-E3F60EE1B4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902F43-6837-4A6F-8E0A-1ADDAFC0A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1B519B0-951E-41B0-8DA5-28E36AD357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34C69-EE05-4689-A1DB-260C8B54272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31712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A86351B-A416-42F1-A6FA-357F0A339C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55AFDE-923E-4226-8A97-2BC379A553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81FA7A-C3C7-43F4-908F-C57C6D06C4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3865EC-0179-4CA8-837F-F3E4470E351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8564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AD9E2A-6D80-44F2-BB69-8B9FF81A2A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DF87CA-EF0C-457D-88A2-2E31BCB963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EDB93B-55B5-47D1-85C7-4A4BE7B2A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2E252-A6E2-4CF5-853D-F69268AABAA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3793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7B2C5F-7035-4385-94C7-37102E0E02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827A1-F84D-4E45-A4BA-7409833AB3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BE644D-4E17-4474-AA0B-37E743401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61615-AE10-4D45-A7BD-F62B49E2683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16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63373A-3258-4455-878E-ADDC1BFC8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C2BE5E3-9EC6-4E0A-B802-745233969C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AC1806-D507-440F-A9E0-3054CF9905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8363ECB-5D7E-48D4-B18D-DD82546A53F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BD0351B-13AA-4A5B-A311-173731B684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AC397F0-EBD8-48F0-9645-C3B4848CB54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p-sc-educ.parisnanterre.fr/" TargetMode="External"/><Relationship Id="rId2" Type="http://schemas.openxmlformats.org/officeDocument/2006/relationships/hyperlink" Target="https://dep-psycho.parisnanterre.fr/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sante-societe.parisnanterre.f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1-psychologie@liste.parisnanterre.fr" TargetMode="External"/><Relationship Id="rId2" Type="http://schemas.openxmlformats.org/officeDocument/2006/relationships/hyperlink" Target="mailto:jaattoumb@parisnanterre.fr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coursenligne.parisnanterre.fr/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>
            <a:extLst>
              <a:ext uri="{FF2B5EF4-FFF2-40B4-BE49-F238E27FC236}">
                <a16:creationId xmlns:a16="http://schemas.microsoft.com/office/drawing/2014/main" id="{539A112B-87A7-4A06-972E-D2616F60FC1B}"/>
              </a:ext>
            </a:extLst>
          </p:cNvPr>
          <p:cNvSpPr/>
          <p:nvPr/>
        </p:nvSpPr>
        <p:spPr>
          <a:xfrm>
            <a:off x="1041400" y="228600"/>
            <a:ext cx="7467600" cy="1981200"/>
          </a:xfrm>
          <a:prstGeom prst="roundRect">
            <a:avLst/>
          </a:prstGeom>
          <a:solidFill>
            <a:srgbClr val="40F7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3340981-6271-46B9-946B-DB07B253DA21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377825" y="2438400"/>
            <a:ext cx="8382000" cy="40386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U.F.R. S.P.S.E : Unité de Formation et de Recherche de Sciences Psychologiques et de Sciences de l’Education</a:t>
            </a:r>
          </a:p>
          <a:p>
            <a:pPr algn="ctr">
              <a:defRPr/>
            </a:pPr>
            <a:r>
              <a:rPr lang="fr-FR" sz="2400" i="1" dirty="0"/>
              <a:t>Directrice : Mme RIAZUELO</a:t>
            </a:r>
          </a:p>
          <a:p>
            <a:pPr marL="0" indent="0" algn="ctr">
              <a:buFontTx/>
              <a:buNone/>
              <a:defRPr/>
            </a:pPr>
            <a:endParaRPr lang="fr-FR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Département de Psychologie</a:t>
            </a:r>
          </a:p>
          <a:p>
            <a:pPr algn="ctr">
              <a:defRPr/>
            </a:pPr>
            <a:r>
              <a:rPr lang="fr-FR" sz="2400" i="1" dirty="0"/>
              <a:t>Directrice : Mme BÉGUIN</a:t>
            </a:r>
          </a:p>
          <a:p>
            <a:pPr marL="0" indent="0" algn="ctr">
              <a:buFontTx/>
              <a:buNone/>
              <a:defRPr/>
            </a:pPr>
            <a:endParaRPr lang="fr-FR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Département de Sciences de l’Education</a:t>
            </a:r>
          </a:p>
          <a:p>
            <a:pPr algn="ctr">
              <a:defRPr/>
            </a:pPr>
            <a:r>
              <a:rPr lang="fr-FR" sz="2400" i="1" dirty="0"/>
              <a:t>Directeur : Mr JEUNESSE</a:t>
            </a:r>
          </a:p>
          <a:p>
            <a:pPr algn="ctr">
              <a:defRPr/>
            </a:pPr>
            <a:endParaRPr lang="fr-FR" sz="2400" i="1" dirty="0"/>
          </a:p>
        </p:txBody>
      </p:sp>
      <p:sp>
        <p:nvSpPr>
          <p:cNvPr id="2052" name="ZoneTexte 3">
            <a:extLst>
              <a:ext uri="{FF2B5EF4-FFF2-40B4-BE49-F238E27FC236}">
                <a16:creationId xmlns:a16="http://schemas.microsoft.com/office/drawing/2014/main" id="{82EAC392-39AD-469F-A6C1-BF06D00D1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0" y="228600"/>
            <a:ext cx="7772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24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 b="1"/>
              <a:t>Bienvenue à l’Université Paris Nanterre !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fr-FR" altLang="fr-FR" sz="24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/>
              <a:t>Bâtiment Bianka et René Zazzo (C)</a:t>
            </a:r>
            <a:endParaRPr lang="fr-FR" altLang="fr-FR" sz="2400" i="1"/>
          </a:p>
          <a:p>
            <a:pPr algn="ctr">
              <a:spcBef>
                <a:spcPct val="0"/>
              </a:spcBef>
              <a:buFontTx/>
              <a:buNone/>
            </a:pPr>
            <a:endParaRPr lang="fr-FR" altLang="fr-FR" sz="2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A189241-4B01-4039-A806-7A27234EF90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endParaRPr lang="fr-FR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endParaRPr lang="fr-F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endParaRPr lang="fr-F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endParaRPr lang="fr-FR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r>
              <a:rPr 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Licence de Psychologie</a:t>
            </a:r>
          </a:p>
          <a:p>
            <a:pPr algn="ctr">
              <a:defRPr/>
            </a:pPr>
            <a:r>
              <a:rPr lang="fr-FR" sz="1800" i="1" dirty="0"/>
              <a:t>Directrice : Mme MAZÉ / Responsable L1 : Mr VECHO</a:t>
            </a:r>
          </a:p>
          <a:p>
            <a:pPr marL="0" indent="0" algn="ctr">
              <a:buFontTx/>
              <a:buNone/>
              <a:defRPr/>
            </a:pPr>
            <a:r>
              <a:rPr lang="fr-FR" sz="1800" i="1" dirty="0"/>
              <a:t>Site Web de la formation : </a:t>
            </a:r>
            <a:r>
              <a:rPr lang="fr-FR" sz="1800" i="1" dirty="0">
                <a:hlinkClick r:id="rId2"/>
              </a:rPr>
              <a:t>https://dep-psycho.parisnanterre.fr</a:t>
            </a:r>
            <a:r>
              <a:rPr lang="fr-FR" sz="1800" i="1" dirty="0"/>
              <a:t> </a:t>
            </a:r>
          </a:p>
          <a:p>
            <a:pPr marL="0" indent="0" algn="ctr">
              <a:buFontTx/>
              <a:buNone/>
              <a:defRPr/>
            </a:pPr>
            <a:r>
              <a:rPr lang="fr-FR" sz="1800" dirty="0"/>
              <a:t>               </a:t>
            </a:r>
            <a:r>
              <a:rPr lang="fr-FR" sz="1800" u="sng" dirty="0"/>
              <a:t>Inscription pédagogique en ligne</a:t>
            </a:r>
            <a:r>
              <a:rPr lang="fr-FR" sz="1800" dirty="0"/>
              <a:t> : </a:t>
            </a:r>
            <a:r>
              <a:rPr lang="fr-FR" sz="1800" b="1" dirty="0">
                <a:solidFill>
                  <a:srgbClr val="FF0000"/>
                </a:solidFill>
              </a:rPr>
              <a:t>07 septembre 2021 à partir de 13h00</a:t>
            </a:r>
          </a:p>
          <a:p>
            <a:pPr algn="ctr">
              <a:defRPr/>
            </a:pPr>
            <a:endParaRPr lang="fr-FR" sz="900" b="1" i="1" dirty="0"/>
          </a:p>
          <a:p>
            <a:pPr marL="0" indent="0" algn="ctr">
              <a:buFontTx/>
              <a:buNone/>
              <a:defRPr/>
            </a:pPr>
            <a:r>
              <a:rPr 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Licence de Sciences de l’Education</a:t>
            </a:r>
          </a:p>
          <a:p>
            <a:pPr algn="ctr">
              <a:defRPr/>
            </a:pPr>
            <a:r>
              <a:rPr lang="fr-FR" sz="1800" i="1" dirty="0"/>
              <a:t>Directeur : Mr MATHIOT / Responsable L1 : Mme MOGUEROU</a:t>
            </a:r>
          </a:p>
          <a:p>
            <a:pPr marL="0" indent="0" algn="ctr">
              <a:buFontTx/>
              <a:buNone/>
              <a:defRPr/>
            </a:pPr>
            <a:r>
              <a:rPr lang="fr-FR" sz="1800" i="1" dirty="0"/>
              <a:t>Site Web de la formation : </a:t>
            </a:r>
            <a:r>
              <a:rPr lang="fr-FR" sz="1800" dirty="0"/>
              <a:t> </a:t>
            </a:r>
            <a:r>
              <a:rPr lang="fr-FR" sz="1800" dirty="0">
                <a:hlinkClick r:id="rId3"/>
              </a:rPr>
              <a:t>https://dep-sc-educ.parisnanterre.fr/</a:t>
            </a:r>
            <a:endParaRPr lang="fr-FR" sz="1800" i="1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fr-FR" sz="1800" dirty="0"/>
              <a:t> </a:t>
            </a:r>
            <a:r>
              <a:rPr lang="fr-FR" sz="1800" u="sng" dirty="0"/>
              <a:t>Inscription pédagogique en ligne</a:t>
            </a:r>
            <a:r>
              <a:rPr lang="fr-FR" sz="1800" dirty="0"/>
              <a:t> : </a:t>
            </a:r>
            <a:r>
              <a:rPr lang="fr-FR" sz="1800" b="1" dirty="0">
                <a:solidFill>
                  <a:srgbClr val="FF0000"/>
                </a:solidFill>
              </a:rPr>
              <a:t>07 septembre 2021 à partir de 9h00</a:t>
            </a:r>
          </a:p>
          <a:p>
            <a:pPr marL="0" indent="0" algn="ctr">
              <a:buFontTx/>
              <a:buNone/>
              <a:defRPr/>
            </a:pPr>
            <a:endParaRPr lang="fr-FR" sz="900" b="1" dirty="0"/>
          </a:p>
          <a:p>
            <a:pPr marL="0" indent="0" algn="ctr">
              <a:buFontTx/>
              <a:buNone/>
              <a:defRPr/>
            </a:pPr>
            <a:r>
              <a:rPr 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Licence Santé et Société</a:t>
            </a:r>
          </a:p>
          <a:p>
            <a:pPr algn="ctr">
              <a:defRPr/>
            </a:pPr>
            <a:r>
              <a:rPr lang="fr-FR" sz="1800" i="1" dirty="0"/>
              <a:t>Directrices : Mme JOIN-LAMBERT et Mme RIGAL</a:t>
            </a:r>
          </a:p>
          <a:p>
            <a:pPr marL="0" indent="0" algn="ctr">
              <a:buFontTx/>
              <a:buNone/>
              <a:defRPr/>
            </a:pPr>
            <a:r>
              <a:rPr lang="fr-FR" sz="1800" i="1" dirty="0"/>
              <a:t>Site Web de la formation : </a:t>
            </a:r>
            <a:r>
              <a:rPr lang="fr-FR" sz="1800" dirty="0">
                <a:hlinkClick r:id="rId4"/>
              </a:rPr>
              <a:t>https://sante-societe.parisnanterre.</a:t>
            </a:r>
            <a:r>
              <a:rPr lang="fr-FR" sz="1800">
                <a:hlinkClick r:id="rId4"/>
              </a:rPr>
              <a:t>fr/</a:t>
            </a:r>
            <a:endParaRPr lang="fr-FR" sz="1800"/>
          </a:p>
          <a:p>
            <a:pPr marL="0" indent="0" algn="ctr">
              <a:buFontTx/>
              <a:buNone/>
              <a:defRPr/>
            </a:pPr>
            <a:r>
              <a:rPr lang="fr-FR" sz="1800" u="sng"/>
              <a:t>Inscription </a:t>
            </a:r>
            <a:r>
              <a:rPr lang="fr-FR" sz="1800" u="sng" dirty="0"/>
              <a:t>pédagogique en ligne</a:t>
            </a:r>
            <a:r>
              <a:rPr lang="fr-FR" sz="1800" dirty="0"/>
              <a:t> : </a:t>
            </a:r>
            <a:r>
              <a:rPr lang="fr-FR" sz="1800" b="1" dirty="0">
                <a:solidFill>
                  <a:srgbClr val="FF0000"/>
                </a:solidFill>
              </a:rPr>
              <a:t>07 septembre 2021 à partir de 14h00 </a:t>
            </a:r>
            <a:endParaRPr lang="fr-FR" sz="1800" i="1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  <a:defRPr/>
            </a:pPr>
            <a:endParaRPr lang="fr-FR" sz="2000" b="1" dirty="0"/>
          </a:p>
          <a:p>
            <a:pPr marL="0" indent="0" algn="ctr">
              <a:buFontTx/>
              <a:buNone/>
              <a:defRPr/>
            </a:pPr>
            <a:endParaRPr lang="fr-FR" sz="2000" i="1" dirty="0"/>
          </a:p>
          <a:p>
            <a:pPr>
              <a:defRPr/>
            </a:pPr>
            <a:endParaRPr lang="fr-FR" dirty="0"/>
          </a:p>
        </p:txBody>
      </p:sp>
      <p:sp>
        <p:nvSpPr>
          <p:cNvPr id="3" name="Rectangle à coins arrondis 2">
            <a:extLst>
              <a:ext uri="{FF2B5EF4-FFF2-40B4-BE49-F238E27FC236}">
                <a16:creationId xmlns:a16="http://schemas.microsoft.com/office/drawing/2014/main" id="{7B10BBD8-A9E4-4786-B0BA-B9C770461FC1}"/>
              </a:ext>
            </a:extLst>
          </p:cNvPr>
          <p:cNvSpPr/>
          <p:nvPr/>
        </p:nvSpPr>
        <p:spPr>
          <a:xfrm>
            <a:off x="228600" y="152400"/>
            <a:ext cx="8763000" cy="914400"/>
          </a:xfrm>
          <a:prstGeom prst="roundRect">
            <a:avLst/>
          </a:prstGeom>
          <a:solidFill>
            <a:srgbClr val="40F7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altLang="fr-FR" sz="2000" b="1" dirty="0">
                <a:solidFill>
                  <a:schemeClr val="tx1"/>
                </a:solidFill>
              </a:rPr>
              <a:t>Consultez régulièrement le site de votre département et de votre année de formation afin d’obtenir les informations en tant réel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A189241-4B01-4039-A806-7A27234EF90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endParaRPr lang="fr-FR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endParaRPr lang="fr-F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endParaRPr lang="fr-F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endParaRPr lang="fr-FR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r>
              <a:rPr 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Licence de Psychologie : </a:t>
            </a:r>
            <a:r>
              <a:rPr lang="fr-FR" sz="2200" dirty="0"/>
              <a:t>Mr </a:t>
            </a:r>
            <a:r>
              <a:rPr lang="fr-FR" sz="2200" dirty="0" err="1"/>
              <a:t>Attoumbre</a:t>
            </a:r>
            <a:r>
              <a:rPr lang="fr-FR" sz="2200" dirty="0"/>
              <a:t> </a:t>
            </a:r>
          </a:p>
          <a:p>
            <a:pPr marL="0" indent="0" algn="ctr">
              <a:buFontTx/>
              <a:buNone/>
              <a:defRPr/>
            </a:pPr>
            <a:r>
              <a:rPr lang="fr-FR" sz="1800" dirty="0">
                <a:effectLst/>
              </a:rPr>
              <a:t>Bât. C bureau C 409</a:t>
            </a:r>
          </a:p>
          <a:p>
            <a:pPr marL="0" indent="0" algn="ctr">
              <a:buNone/>
              <a:defRPr/>
            </a:pPr>
            <a:r>
              <a:rPr lang="fr-FR" sz="1800" dirty="0"/>
              <a:t>Courriel: </a:t>
            </a:r>
            <a:r>
              <a:rPr lang="fr-FR" sz="1800" dirty="0">
                <a:hlinkClick r:id="rId2"/>
              </a:rPr>
              <a:t>jaattoumb@parisnanterre.fr</a:t>
            </a:r>
            <a:r>
              <a:rPr lang="fr-FR" sz="1800" dirty="0"/>
              <a:t> </a:t>
            </a:r>
          </a:p>
          <a:p>
            <a:pPr marL="0" indent="0" algn="ctr">
              <a:buNone/>
              <a:defRPr/>
            </a:pPr>
            <a:r>
              <a:rPr lang="fr-FR" sz="1800" dirty="0"/>
              <a:t>ou </a:t>
            </a:r>
            <a:r>
              <a:rPr lang="fr-FR" sz="1800" dirty="0">
                <a:hlinkClick r:id="rId3"/>
              </a:rPr>
              <a:t>l1-psychologie@liste.parisnanterre.fr</a:t>
            </a:r>
            <a:br>
              <a:rPr lang="fr-FR" sz="1800" dirty="0"/>
            </a:br>
            <a:r>
              <a:rPr lang="fr-FR" sz="1800" dirty="0"/>
              <a:t>    Tél: 01 40 97 75 14  </a:t>
            </a:r>
          </a:p>
          <a:p>
            <a:pPr marL="0" indent="0" algn="ctr">
              <a:buFontTx/>
              <a:buNone/>
              <a:defRPr/>
            </a:pPr>
            <a:endParaRPr lang="fr-F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FontTx/>
              <a:buNone/>
              <a:defRPr/>
            </a:pPr>
            <a:r>
              <a:rPr 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Licence de Sciences de l’Education : </a:t>
            </a:r>
            <a:r>
              <a:rPr lang="fr-FR" sz="2200" dirty="0"/>
              <a:t>Mme </a:t>
            </a:r>
            <a:r>
              <a:rPr lang="fr-FR" sz="2200" dirty="0" err="1"/>
              <a:t>Perennes</a:t>
            </a:r>
            <a:br>
              <a:rPr lang="fr-FR" sz="1400" dirty="0"/>
            </a:br>
            <a:r>
              <a:rPr lang="fr-FR" sz="1800" dirty="0">
                <a:effectLst/>
              </a:rPr>
              <a:t>Bât. C bureau C 407b</a:t>
            </a:r>
          </a:p>
          <a:p>
            <a:pPr marL="0" indent="0" algn="ctr">
              <a:buFontTx/>
              <a:buNone/>
              <a:defRPr/>
            </a:pPr>
            <a:r>
              <a:rPr lang="fr-FR" sz="1800" dirty="0"/>
              <a:t>Courriel: vperennes@parisnanterre.fr</a:t>
            </a:r>
            <a:br>
              <a:rPr lang="fr-FR" sz="1800" dirty="0"/>
            </a:br>
            <a:r>
              <a:rPr lang="fr-FR" sz="1800" dirty="0"/>
              <a:t>Tél: 01 40 97 70 62 </a:t>
            </a:r>
          </a:p>
          <a:p>
            <a:pPr marL="0" indent="0" algn="ctr">
              <a:buFontTx/>
              <a:buNone/>
              <a:defRPr/>
            </a:pPr>
            <a:endParaRPr lang="fr-FR" sz="2200" b="1" dirty="0"/>
          </a:p>
          <a:p>
            <a:pPr marL="0" indent="0" algn="ctr">
              <a:buFontTx/>
              <a:buNone/>
              <a:defRPr/>
            </a:pPr>
            <a:r>
              <a:rPr 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Licence Santé et Société : </a:t>
            </a:r>
            <a:r>
              <a:rPr lang="fr-FR" sz="2200" dirty="0"/>
              <a:t>Mr Laroque</a:t>
            </a:r>
          </a:p>
          <a:p>
            <a:pPr marL="0" indent="0" algn="ctr">
              <a:buFontTx/>
              <a:buNone/>
              <a:defRPr/>
            </a:pPr>
            <a:r>
              <a:rPr lang="fr-FR" sz="1800" dirty="0">
                <a:effectLst/>
              </a:rPr>
              <a:t>Bât. C bureau C 403 C</a:t>
            </a:r>
          </a:p>
          <a:p>
            <a:pPr marL="0" indent="0" algn="ctr">
              <a:buFontTx/>
              <a:buNone/>
              <a:defRPr/>
            </a:pPr>
            <a:r>
              <a:rPr lang="fr-FR" sz="1800" dirty="0"/>
              <a:t>Courriel: slaroque@parisnanterre.fr</a:t>
            </a:r>
            <a:br>
              <a:rPr lang="fr-FR" sz="1800" dirty="0"/>
            </a:br>
            <a:r>
              <a:rPr lang="fr-FR" sz="1800" dirty="0"/>
              <a:t>Tél: 01 40 97 70 74</a:t>
            </a:r>
          </a:p>
          <a:p>
            <a:pPr algn="ctr">
              <a:defRPr/>
            </a:pPr>
            <a:endParaRPr lang="fr-FR" sz="1800" i="1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  <a:defRPr/>
            </a:pPr>
            <a:endParaRPr lang="fr-FR" sz="2000" b="1" dirty="0"/>
          </a:p>
          <a:p>
            <a:pPr marL="0" indent="0" algn="ctr">
              <a:buFontTx/>
              <a:buNone/>
              <a:defRPr/>
            </a:pPr>
            <a:endParaRPr lang="fr-FR" sz="2000" i="1" dirty="0"/>
          </a:p>
          <a:p>
            <a:pPr>
              <a:defRPr/>
            </a:pPr>
            <a:endParaRPr lang="fr-FR" dirty="0"/>
          </a:p>
        </p:txBody>
      </p:sp>
      <p:sp>
        <p:nvSpPr>
          <p:cNvPr id="3" name="Rectangle à coins arrondis 2">
            <a:extLst>
              <a:ext uri="{FF2B5EF4-FFF2-40B4-BE49-F238E27FC236}">
                <a16:creationId xmlns:a16="http://schemas.microsoft.com/office/drawing/2014/main" id="{7B10BBD8-A9E4-4786-B0BA-B9C770461FC1}"/>
              </a:ext>
            </a:extLst>
          </p:cNvPr>
          <p:cNvSpPr/>
          <p:nvPr/>
        </p:nvSpPr>
        <p:spPr>
          <a:xfrm>
            <a:off x="228600" y="152400"/>
            <a:ext cx="8763000" cy="914400"/>
          </a:xfrm>
          <a:prstGeom prst="roundRect">
            <a:avLst/>
          </a:prstGeom>
          <a:solidFill>
            <a:srgbClr val="40F7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altLang="fr-FR" sz="2000" b="1" dirty="0">
                <a:solidFill>
                  <a:schemeClr val="tx1"/>
                </a:solidFill>
              </a:rPr>
              <a:t>Contactez votre secrétaire pédagogique, si besoin, suite à vos inscriptions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21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D7B2FF3-C174-41A8-868F-310EC01C6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914400"/>
            <a:ext cx="4572000" cy="530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fr-FR" alt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Espace Numérique de Travail (dossier personnel) : </a:t>
            </a:r>
            <a:r>
              <a:rPr lang="fr-FR" altLang="fr-FR" i="1" dirty="0"/>
              <a:t>espace de stockage de fichiers, convocations à certains examens transversaux, relevés de notes, emploi du temps, accès à Cours-en-ligne</a:t>
            </a:r>
            <a:r>
              <a:rPr lang="fr-FR" alt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altLang="fr-FR" dirty="0">
                <a:solidFill>
                  <a:srgbClr val="00999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https://coursenligne.parisnanterre.</a:t>
            </a:r>
            <a:r>
              <a:rPr lang="fr-FR" altLang="fr-FR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</a:t>
            </a:r>
            <a:r>
              <a:rPr lang="fr-FR" altLang="fr-FR" dirty="0">
                <a:solidFill>
                  <a:srgbClr val="0070C0"/>
                </a:solidFill>
              </a:rPr>
              <a:t>), </a:t>
            </a:r>
            <a:r>
              <a:rPr lang="fr-FR" alt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plateforme pédagogique</a:t>
            </a:r>
            <a:r>
              <a:rPr lang="fr-FR" altLang="fr-FR" sz="2000" b="1" dirty="0"/>
              <a:t> </a:t>
            </a:r>
            <a:r>
              <a:rPr lang="fr-FR" altLang="fr-FR" i="1" dirty="0"/>
              <a:t>qui accompagne et complète les enseignements en présentiel. </a:t>
            </a:r>
            <a:r>
              <a:rPr lang="fr-FR" altLang="fr-FR" i="1" dirty="0" err="1"/>
              <a:t>Connecté.e</a:t>
            </a:r>
            <a:r>
              <a:rPr lang="fr-FR" altLang="fr-FR" i="1" dirty="0"/>
              <a:t> avec votre identifiant sur cette plateforme, vous y trouverez la liste des cours auxquels vous êtes déjà </a:t>
            </a:r>
            <a:r>
              <a:rPr lang="fr-FR" altLang="fr-FR" i="1" dirty="0" err="1"/>
              <a:t>rattaché.e</a:t>
            </a:r>
            <a:r>
              <a:rPr lang="fr-FR" altLang="fr-FR" i="1" dirty="0"/>
              <a:t>.</a:t>
            </a:r>
            <a:endParaRPr lang="fr-FR" altLang="fr-FR" i="1" dirty="0">
              <a:solidFill>
                <a:srgbClr val="0070C0"/>
              </a:solidFill>
            </a:endParaRPr>
          </a:p>
        </p:txBody>
      </p:sp>
      <p:sp>
        <p:nvSpPr>
          <p:cNvPr id="4" name="Rectangle à coins arrondis 3">
            <a:extLst>
              <a:ext uri="{FF2B5EF4-FFF2-40B4-BE49-F238E27FC236}">
                <a16:creationId xmlns:a16="http://schemas.microsoft.com/office/drawing/2014/main" id="{7E2D96DE-FB5F-48E4-B7D3-9B979079636E}"/>
              </a:ext>
            </a:extLst>
          </p:cNvPr>
          <p:cNvSpPr/>
          <p:nvPr/>
        </p:nvSpPr>
        <p:spPr>
          <a:xfrm>
            <a:off x="293688" y="228600"/>
            <a:ext cx="8763000" cy="533400"/>
          </a:xfrm>
          <a:prstGeom prst="roundRect">
            <a:avLst/>
          </a:prstGeom>
          <a:solidFill>
            <a:srgbClr val="40F7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altLang="fr-FR" sz="2000" b="1" dirty="0">
                <a:solidFill>
                  <a:schemeClr val="tx1"/>
                </a:solidFill>
              </a:rPr>
              <a:t>Votre ENT     </a:t>
            </a:r>
            <a:r>
              <a:rPr lang="fr-FR" altLang="fr-FR" sz="2000" dirty="0">
                <a:solidFill>
                  <a:schemeClr val="tx1"/>
                </a:solidFill>
              </a:rPr>
              <a:t>https://portail.parisnanterre.fr/page-student/</a:t>
            </a:r>
            <a:endParaRPr lang="fr-FR" sz="2000" b="1" dirty="0">
              <a:solidFill>
                <a:schemeClr val="tx1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82C3501-9984-48E6-8BAC-95095F64AB40}"/>
              </a:ext>
            </a:extLst>
          </p:cNvPr>
          <p:cNvPicPr/>
          <p:nvPr/>
        </p:nvPicPr>
        <p:blipFill rotWithShape="1">
          <a:blip r:embed="rId3"/>
          <a:srcRect l="2646" t="3476" r="4596" b="8781"/>
          <a:stretch/>
        </p:blipFill>
        <p:spPr bwMode="auto">
          <a:xfrm>
            <a:off x="4800600" y="966788"/>
            <a:ext cx="4343400" cy="57388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D293F89-7716-4E51-85EF-58AE2B8E2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343558"/>
            <a:ext cx="8382000" cy="5107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fr-FR" alt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  <a:r>
              <a:rPr lang="fr-FR" alt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sz="2200" dirty="0"/>
              <a:t>: Chacun de vous sera accompagné par </a:t>
            </a:r>
            <a:r>
              <a:rPr lang="fr-FR" altLang="fr-FR" sz="2200" b="1" dirty="0"/>
              <a:t>une directrice ou un directeur d’études L1</a:t>
            </a:r>
            <a:r>
              <a:rPr lang="fr-FR" altLang="fr-FR" sz="2200" dirty="0"/>
              <a:t>, qui encadrera un groupe de 35 étudiants. Une fois votre inscription pédagogique effectuée, </a:t>
            </a:r>
            <a:r>
              <a:rPr lang="fr-FR" altLang="fr-FR" sz="2200" u="sng" dirty="0"/>
              <a:t>relevez la lettre correspondant à votre grille d’emploi du temps</a:t>
            </a:r>
            <a:r>
              <a:rPr lang="fr-FR" altLang="fr-FR" sz="2200" dirty="0"/>
              <a:t> et reportez-vous au tableau (diapositive suivante) pour connaitre le nom de votre Directeur/</a:t>
            </a:r>
            <a:r>
              <a:rPr lang="fr-FR" altLang="fr-FR" sz="2200" dirty="0" err="1"/>
              <a:t>trice</a:t>
            </a:r>
            <a:r>
              <a:rPr lang="fr-FR" altLang="fr-FR" sz="2200" dirty="0"/>
              <a:t> d’études et le jour et l’horaire de la première rencontre. Un premier rendez-vous à l’université est prévu avec votre directeur/</a:t>
            </a:r>
            <a:r>
              <a:rPr lang="fr-FR" altLang="fr-FR" sz="2200" dirty="0" err="1"/>
              <a:t>trice</a:t>
            </a:r>
            <a:r>
              <a:rPr lang="fr-FR" altLang="fr-FR" sz="2200" dirty="0"/>
              <a:t> d’études </a:t>
            </a:r>
            <a:r>
              <a:rPr lang="fr-FR" altLang="fr-FR" sz="2200" u="sng" dirty="0"/>
              <a:t>Le 09 ou 10 SEPTEMBRE selon la lettre de votre grille.</a:t>
            </a:r>
            <a:r>
              <a:rPr lang="fr-FR" altLang="fr-FR" sz="2200" dirty="0"/>
              <a:t> Ce rendez-vous est </a:t>
            </a:r>
            <a:r>
              <a:rPr lang="fr-FR" altLang="fr-FR" sz="2200" u="sng" dirty="0"/>
              <a:t>incontournable</a:t>
            </a:r>
            <a:r>
              <a:rPr lang="fr-FR" altLang="fr-FR" sz="2200" dirty="0"/>
              <a:t>.</a:t>
            </a:r>
          </a:p>
        </p:txBody>
      </p:sp>
      <p:sp>
        <p:nvSpPr>
          <p:cNvPr id="3" name="Rectangle à coins arrondis 2">
            <a:extLst>
              <a:ext uri="{FF2B5EF4-FFF2-40B4-BE49-F238E27FC236}">
                <a16:creationId xmlns:a16="http://schemas.microsoft.com/office/drawing/2014/main" id="{C7DB8673-82B7-4F69-BF48-17F1DC80A657}"/>
              </a:ext>
            </a:extLst>
          </p:cNvPr>
          <p:cNvSpPr/>
          <p:nvPr/>
        </p:nvSpPr>
        <p:spPr>
          <a:xfrm>
            <a:off x="190500" y="215900"/>
            <a:ext cx="8763000" cy="698500"/>
          </a:xfrm>
          <a:prstGeom prst="roundRect">
            <a:avLst/>
          </a:prstGeom>
          <a:solidFill>
            <a:srgbClr val="40F7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altLang="fr-FR" sz="2200" b="1" dirty="0">
                <a:solidFill>
                  <a:schemeClr val="tx1"/>
                </a:solidFill>
              </a:rPr>
              <a:t>Réunion d’information Psychologie : </a:t>
            </a:r>
          </a:p>
          <a:p>
            <a:pPr algn="ctr">
              <a:defRPr/>
            </a:pPr>
            <a:r>
              <a:rPr lang="fr-FR" altLang="fr-FR" sz="2200" b="1" dirty="0">
                <a:solidFill>
                  <a:schemeClr val="tx1"/>
                </a:solidFill>
              </a:rPr>
              <a:t>Votre rendez-vous de pré rentrée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D4E0554E-5494-4392-86E2-703FA740F5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33" t="15909" r="36666" b="8498"/>
          <a:stretch/>
        </p:blipFill>
        <p:spPr>
          <a:xfrm>
            <a:off x="0" y="1"/>
            <a:ext cx="92202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D293F89-7716-4E51-85EF-58AE2B8E2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43000"/>
            <a:ext cx="8382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defRPr/>
            </a:pPr>
            <a:r>
              <a:rPr lang="fr-FR" alt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Sciences de l’Education </a:t>
            </a:r>
            <a:r>
              <a:rPr lang="fr-FR" altLang="fr-FR" sz="2200" dirty="0"/>
              <a:t>: La pré-rentrée s’est déroulée le lundi 6 septembre. D’autres rendez-vous seront programmés ultérieurement avec les directrices d’étude. Pour toute question, contacter la responsable d’année : Laure </a:t>
            </a:r>
            <a:r>
              <a:rPr lang="fr-FR" altLang="fr-FR" sz="2200"/>
              <a:t>Moguérou</a:t>
            </a:r>
            <a:r>
              <a:rPr lang="fr-FR" altLang="fr-FR" sz="2200" dirty="0"/>
              <a:t>.</a:t>
            </a:r>
          </a:p>
        </p:txBody>
      </p:sp>
      <p:sp>
        <p:nvSpPr>
          <p:cNvPr id="3" name="Rectangle à coins arrondis 2">
            <a:extLst>
              <a:ext uri="{FF2B5EF4-FFF2-40B4-BE49-F238E27FC236}">
                <a16:creationId xmlns:a16="http://schemas.microsoft.com/office/drawing/2014/main" id="{C7DB8673-82B7-4F69-BF48-17F1DC80A657}"/>
              </a:ext>
            </a:extLst>
          </p:cNvPr>
          <p:cNvSpPr/>
          <p:nvPr/>
        </p:nvSpPr>
        <p:spPr>
          <a:xfrm>
            <a:off x="190500" y="215900"/>
            <a:ext cx="8763000" cy="698500"/>
          </a:xfrm>
          <a:prstGeom prst="roundRect">
            <a:avLst/>
          </a:prstGeom>
          <a:solidFill>
            <a:srgbClr val="40F7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altLang="fr-FR" sz="2200" b="1" dirty="0">
                <a:solidFill>
                  <a:schemeClr val="tx1"/>
                </a:solidFill>
              </a:rPr>
              <a:t>Réunion d’information Sciences de l’Education : </a:t>
            </a:r>
          </a:p>
          <a:p>
            <a:pPr algn="ctr">
              <a:defRPr/>
            </a:pPr>
            <a:r>
              <a:rPr lang="fr-FR" altLang="fr-FR" sz="2200" b="1" dirty="0">
                <a:solidFill>
                  <a:schemeClr val="tx1"/>
                </a:solidFill>
              </a:rPr>
              <a:t>Votre rendez-vous de pré rentrée</a:t>
            </a:r>
          </a:p>
        </p:txBody>
      </p:sp>
      <p:sp>
        <p:nvSpPr>
          <p:cNvPr id="4" name="Rectangle à coins arrondis 2">
            <a:extLst>
              <a:ext uri="{FF2B5EF4-FFF2-40B4-BE49-F238E27FC236}">
                <a16:creationId xmlns:a16="http://schemas.microsoft.com/office/drawing/2014/main" id="{9EEDBAFB-8AB0-4DD6-B459-221A415100B9}"/>
              </a:ext>
            </a:extLst>
          </p:cNvPr>
          <p:cNvSpPr/>
          <p:nvPr/>
        </p:nvSpPr>
        <p:spPr>
          <a:xfrm>
            <a:off x="190500" y="3079750"/>
            <a:ext cx="8763000" cy="698500"/>
          </a:xfrm>
          <a:prstGeom prst="roundRect">
            <a:avLst/>
          </a:prstGeom>
          <a:solidFill>
            <a:srgbClr val="40F7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altLang="fr-FR" sz="2200" b="1" dirty="0">
                <a:solidFill>
                  <a:schemeClr val="tx1"/>
                </a:solidFill>
              </a:rPr>
              <a:t>Réunion d’information Santé </a:t>
            </a:r>
            <a:r>
              <a:rPr lang="fr-FR" altLang="fr-FR" sz="2200" b="1">
                <a:solidFill>
                  <a:schemeClr val="tx1"/>
                </a:solidFill>
              </a:rPr>
              <a:t>et Société </a:t>
            </a:r>
            <a:r>
              <a:rPr lang="fr-FR" altLang="fr-FR" sz="2200" b="1" dirty="0">
                <a:solidFill>
                  <a:schemeClr val="tx1"/>
                </a:solidFill>
              </a:rPr>
              <a:t>: </a:t>
            </a:r>
          </a:p>
          <a:p>
            <a:pPr algn="ctr">
              <a:defRPr/>
            </a:pPr>
            <a:r>
              <a:rPr lang="fr-FR" altLang="fr-FR" sz="2200" b="1" dirty="0">
                <a:solidFill>
                  <a:schemeClr val="tx1"/>
                </a:solidFill>
              </a:rPr>
              <a:t>Votre rendez-vous de pré rentrée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B824C42-BF48-4C0B-84B8-2D6BECC8DE17}"/>
              </a:ext>
            </a:extLst>
          </p:cNvPr>
          <p:cNvSpPr txBox="1"/>
          <p:nvPr/>
        </p:nvSpPr>
        <p:spPr>
          <a:xfrm>
            <a:off x="381000" y="4416346"/>
            <a:ext cx="838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fr-FR" alt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Santé et Société (L2S) </a:t>
            </a:r>
            <a:r>
              <a:rPr lang="fr-FR" altLang="fr-FR" sz="2200" dirty="0"/>
              <a:t>: RENDEZ-VOUS </a:t>
            </a:r>
            <a:r>
              <a:rPr lang="fr-FR" altLang="fr-FR" sz="2200" u="sng" dirty="0"/>
              <a:t>Jeudi 9 septembre à 9h30 (Amphi E01)</a:t>
            </a:r>
            <a:r>
              <a:rPr lang="fr-FR" altLang="fr-FR" sz="2200" dirty="0"/>
              <a:t> avec les responsables de la formation Natalie Rigal et Hélène </a:t>
            </a:r>
            <a:r>
              <a:rPr lang="fr-FR" altLang="fr-FR" sz="2200" dirty="0" err="1"/>
              <a:t>Join</a:t>
            </a:r>
            <a:r>
              <a:rPr lang="fr-FR" altLang="fr-FR" sz="2200" dirty="0"/>
              <a:t>-Lambert. </a:t>
            </a:r>
          </a:p>
        </p:txBody>
      </p:sp>
    </p:spTree>
    <p:extLst>
      <p:ext uri="{BB962C8B-B14F-4D97-AF65-F5344CB8AC3E}">
        <p14:creationId xmlns:p14="http://schemas.microsoft.com/office/powerpoint/2010/main" val="4084653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0E9EB49E-07B1-406A-91C2-51E7B78D3A54}"/>
              </a:ext>
            </a:extLst>
          </p:cNvPr>
          <p:cNvSpPr>
            <a:spLocks noGrp="1" noChangeArrowheads="1"/>
          </p:cNvSpPr>
          <p:nvPr>
            <p:ph/>
          </p:nvPr>
        </p:nvSpPr>
        <p:spPr>
          <a:xfrm>
            <a:off x="457200" y="1570038"/>
            <a:ext cx="8229600" cy="32305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fr-FR" dirty="0"/>
              <a:t>  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3">
            <a:extLst>
              <a:ext uri="{FF2B5EF4-FFF2-40B4-BE49-F238E27FC236}">
                <a16:creationId xmlns:a16="http://schemas.microsoft.com/office/drawing/2014/main" id="{74BD1082-225E-4799-BFBF-AB62118AC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806476"/>
            <a:ext cx="5410200" cy="2308324"/>
          </a:xfrm>
          <a:prstGeom prst="rect">
            <a:avLst/>
          </a:prstGeom>
          <a:solidFill>
            <a:srgbClr val="40F715"/>
          </a:solidFill>
          <a:ln w="9525">
            <a:solidFill>
              <a:srgbClr val="FF0000"/>
            </a:solidFill>
            <a:miter lim="800000"/>
            <a:headEnd/>
            <a:tailEnd/>
          </a:ln>
          <a:scene3d>
            <a:camera prst="perspectiveHeroicExtremeLeftFacing"/>
            <a:lightRig rig="threePt" dir="t"/>
          </a:scene3d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sz="2400" b="1" dirty="0"/>
              <a:t>MERCI DE VOTRE ATTENTION…</a:t>
            </a:r>
          </a:p>
          <a:p>
            <a:pPr algn="ctr" eaLnBrk="1" hangingPunct="1">
              <a:defRPr/>
            </a:pPr>
            <a:endParaRPr lang="fr-FR" sz="2400" b="1" dirty="0"/>
          </a:p>
          <a:p>
            <a:pPr algn="ctr" eaLnBrk="1" hangingPunct="1">
              <a:defRPr/>
            </a:pPr>
            <a:r>
              <a:rPr lang="fr-FR" sz="2400" b="1" dirty="0"/>
              <a:t>ET   </a:t>
            </a:r>
          </a:p>
          <a:p>
            <a:pPr algn="ctr" eaLnBrk="1" hangingPunct="1">
              <a:defRPr/>
            </a:pPr>
            <a:endParaRPr lang="fr-FR" sz="2400" b="1" dirty="0"/>
          </a:p>
          <a:p>
            <a:pPr algn="ctr" eaLnBrk="1" hangingPunct="1">
              <a:defRPr/>
            </a:pPr>
            <a:r>
              <a:rPr lang="fr-FR" sz="2400" b="1" dirty="0"/>
              <a:t>BONNE RENTRÉE  À TOUTES ET TOUS !            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Words>604</Words>
  <Application>Microsoft Office PowerPoint</Application>
  <PresentationFormat>Affichage à l'écran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Arial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</dc:creator>
  <cp:lastModifiedBy>Maze Corinne</cp:lastModifiedBy>
  <cp:revision>132</cp:revision>
  <cp:lastPrinted>1601-01-01T00:00:00Z</cp:lastPrinted>
  <dcterms:created xsi:type="dcterms:W3CDTF">1601-01-01T00:00:00Z</dcterms:created>
  <dcterms:modified xsi:type="dcterms:W3CDTF">2021-09-11T09:47:08Z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